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Nunito SemiBold"/>
      <p:regular r:id="rId23"/>
      <p:bold r:id="rId24"/>
      <p:italic r:id="rId25"/>
      <p:boldItalic r:id="rId26"/>
    </p:embeddedFon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F54836-A9D5-43B7-BD11-88250312FDBF}">
  <a:tblStyle styleId="{1EF54836-A9D5-43B7-BD11-88250312FD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SemiBold-bold.fntdata"/><Relationship Id="rId23" Type="http://schemas.openxmlformats.org/officeDocument/2006/relationships/font" Target="fonts/Nunit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boldItalic.fntdata"/><Relationship Id="rId25" Type="http://schemas.openxmlformats.org/officeDocument/2006/relationships/font" Target="fonts/NunitoSemiBold-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ce7801ab5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ce7801ab5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cce7801ab5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e05e50c5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e05e50c5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ce05e50c5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e05e50c5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e05e50c5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ce05e50c5c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e05e50c5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e05e50c5c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ce05e50c5c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6bac38cec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c6bac38cec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780f76430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780f76430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c780f76430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e05e50c5c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e05e50c5c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gce05e50c5c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 name="Google Shape;31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6bac38cec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6bac38cec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c6bac38cec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ad304874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cad304874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780f76430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780f76430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c780f76430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ad304874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ad3048742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cad304874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ad3048742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ad3048742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cad3048742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ad304874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ad3048742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cad3048742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mailto:m.agarwal@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36425" y="2580175"/>
            <a:ext cx="5390700" cy="904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Odoo Finance Accounting</a:t>
            </a:r>
            <a:endParaRPr sz="2700"/>
          </a:p>
        </p:txBody>
      </p:sp>
      <p:sp>
        <p:nvSpPr>
          <p:cNvPr id="166" name="Google Shape;166;p19"/>
          <p:cNvSpPr txBox="1"/>
          <p:nvPr>
            <p:ph idx="1" type="subTitle"/>
          </p:nvPr>
        </p:nvSpPr>
        <p:spPr>
          <a:xfrm>
            <a:off x="6236425" y="3711375"/>
            <a:ext cx="53910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Steps guide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a:t>
            </a:r>
            <a:r>
              <a:rPr lang="en-US"/>
              <a:t>(Multiple Invoicing at a time)</a:t>
            </a:r>
            <a:endParaRPr/>
          </a:p>
        </p:txBody>
      </p:sp>
      <p:sp>
        <p:nvSpPr>
          <p:cNvPr id="246" name="Google Shape;24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7" name="Google Shape;247;p28"/>
          <p:cNvSpPr txBox="1"/>
          <p:nvPr/>
        </p:nvSpPr>
        <p:spPr>
          <a:xfrm>
            <a:off x="371025" y="1125050"/>
            <a:ext cx="114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latin typeface="Nunito SemiBold"/>
              <a:ea typeface="Nunito SemiBold"/>
              <a:cs typeface="Nunito SemiBold"/>
              <a:sym typeface="Nunito SemiBold"/>
            </a:endParaRPr>
          </a:p>
        </p:txBody>
      </p:sp>
      <p:sp>
        <p:nvSpPr>
          <p:cNvPr id="248" name="Google Shape;248;p28"/>
          <p:cNvSpPr txBox="1"/>
          <p:nvPr/>
        </p:nvSpPr>
        <p:spPr>
          <a:xfrm>
            <a:off x="191500" y="1053225"/>
            <a:ext cx="118251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As user can see in </a:t>
            </a:r>
            <a:r>
              <a:rPr lang="en-US">
                <a:solidFill>
                  <a:schemeClr val="dk1"/>
                </a:solidFill>
                <a:latin typeface="Nunito SemiBold"/>
                <a:ea typeface="Nunito SemiBold"/>
                <a:cs typeface="Nunito SemiBold"/>
                <a:sym typeface="Nunito SemiBold"/>
              </a:rPr>
              <a:t>the</a:t>
            </a:r>
            <a:r>
              <a:rPr lang="en-US">
                <a:solidFill>
                  <a:schemeClr val="dk1"/>
                </a:solidFill>
                <a:latin typeface="Nunito SemiBold"/>
                <a:ea typeface="Nunito SemiBold"/>
                <a:cs typeface="Nunito SemiBold"/>
                <a:sym typeface="Nunito SemiBold"/>
              </a:rPr>
              <a:t> below screen, the total due amount is picked up automatically by the system. on clicking on the “Validate” button, all the selected invoices will be paid.</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Note: Through this feature users cannot process the </a:t>
            </a:r>
            <a:r>
              <a:rPr lang="en-US">
                <a:solidFill>
                  <a:schemeClr val="dk1"/>
                </a:solidFill>
                <a:latin typeface="Nunito SemiBold"/>
                <a:ea typeface="Nunito SemiBold"/>
                <a:cs typeface="Nunito SemiBold"/>
                <a:sym typeface="Nunito SemiBold"/>
              </a:rPr>
              <a:t>partial</a:t>
            </a:r>
            <a:r>
              <a:rPr lang="en-US">
                <a:solidFill>
                  <a:schemeClr val="dk1"/>
                </a:solidFill>
                <a:latin typeface="Nunito SemiBold"/>
                <a:ea typeface="Nunito SemiBold"/>
                <a:cs typeface="Nunito SemiBold"/>
                <a:sym typeface="Nunito SemiBold"/>
              </a:rPr>
              <a:t> payments for any invoice.</a:t>
            </a:r>
            <a:endParaRPr>
              <a:solidFill>
                <a:schemeClr val="dk1"/>
              </a:solidFill>
              <a:latin typeface="Nunito SemiBold"/>
              <a:ea typeface="Nunito SemiBold"/>
              <a:cs typeface="Nunito SemiBold"/>
              <a:sym typeface="Nunito SemiBold"/>
            </a:endParaRPr>
          </a:p>
        </p:txBody>
      </p:sp>
      <p:pic>
        <p:nvPicPr>
          <p:cNvPr id="249" name="Google Shape;249;p28"/>
          <p:cNvPicPr preferRelativeResize="0"/>
          <p:nvPr/>
        </p:nvPicPr>
        <p:blipFill>
          <a:blip r:embed="rId3">
            <a:alphaModFix/>
          </a:blip>
          <a:stretch>
            <a:fillRect/>
          </a:stretch>
        </p:blipFill>
        <p:spPr>
          <a:xfrm>
            <a:off x="166425" y="2264100"/>
            <a:ext cx="11887200" cy="30786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(Multiple Invoicing at a time)</a:t>
            </a:r>
            <a:endParaRPr/>
          </a:p>
        </p:txBody>
      </p:sp>
      <p:sp>
        <p:nvSpPr>
          <p:cNvPr id="256" name="Google Shape;25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7" name="Google Shape;257;p29"/>
          <p:cNvSpPr txBox="1"/>
          <p:nvPr/>
        </p:nvSpPr>
        <p:spPr>
          <a:xfrm>
            <a:off x="371025" y="1125050"/>
            <a:ext cx="114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latin typeface="Nunito SemiBold"/>
              <a:ea typeface="Nunito SemiBold"/>
              <a:cs typeface="Nunito SemiBold"/>
              <a:sym typeface="Nunito SemiBold"/>
            </a:endParaRPr>
          </a:p>
        </p:txBody>
      </p:sp>
      <p:sp>
        <p:nvSpPr>
          <p:cNvPr id="258" name="Google Shape;258;p29"/>
          <p:cNvSpPr txBox="1"/>
          <p:nvPr/>
        </p:nvSpPr>
        <p:spPr>
          <a:xfrm>
            <a:off x="191500" y="1053225"/>
            <a:ext cx="118251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Payment processing by creating payment </a:t>
            </a:r>
            <a:r>
              <a:rPr lang="en-US">
                <a:solidFill>
                  <a:schemeClr val="dk1"/>
                </a:solidFill>
                <a:latin typeface="Nunito SemiBold"/>
                <a:ea typeface="Nunito SemiBold"/>
                <a:cs typeface="Nunito SemiBold"/>
                <a:sym typeface="Nunito SemiBold"/>
              </a:rPr>
              <a:t>separately and Matching invoices afterwards.</a:t>
            </a:r>
            <a:endParaRPr>
              <a:solidFill>
                <a:schemeClr val="dk1"/>
              </a:solidFill>
              <a:latin typeface="Nunito SemiBold"/>
              <a:ea typeface="Nunito SemiBold"/>
              <a:cs typeface="Nunito SemiBold"/>
              <a:sym typeface="Nunito SemiBold"/>
            </a:endParaRPr>
          </a:p>
          <a:p>
            <a:pPr indent="-317500" lvl="0" marL="457200" rtl="0" algn="l">
              <a:spcBef>
                <a:spcPts val="100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Through this process users can create one Payment and reconcile required invoices based on requirement. [This process also allows partial payments]</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E.g To pay the following invoices, user will create one payment and reconcile that further.</a:t>
            </a:r>
            <a:endParaRPr>
              <a:solidFill>
                <a:schemeClr val="dk1"/>
              </a:solidFill>
              <a:latin typeface="Nunito SemiBold"/>
              <a:ea typeface="Nunito SemiBold"/>
              <a:cs typeface="Nunito SemiBold"/>
              <a:sym typeface="Nunito SemiBold"/>
            </a:endParaRPr>
          </a:p>
        </p:txBody>
      </p:sp>
      <p:pic>
        <p:nvPicPr>
          <p:cNvPr id="259" name="Google Shape;259;p29"/>
          <p:cNvPicPr preferRelativeResize="0"/>
          <p:nvPr/>
        </p:nvPicPr>
        <p:blipFill>
          <a:blip r:embed="rId3">
            <a:alphaModFix/>
          </a:blip>
          <a:stretch>
            <a:fillRect/>
          </a:stretch>
        </p:blipFill>
        <p:spPr>
          <a:xfrm>
            <a:off x="152400" y="2976963"/>
            <a:ext cx="11887200" cy="26750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(Multiple Invoicing at a time)</a:t>
            </a:r>
            <a:endParaRPr/>
          </a:p>
        </p:txBody>
      </p:sp>
      <p:sp>
        <p:nvSpPr>
          <p:cNvPr id="266" name="Google Shape;266;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7" name="Google Shape;267;p30"/>
          <p:cNvSpPr txBox="1"/>
          <p:nvPr/>
        </p:nvSpPr>
        <p:spPr>
          <a:xfrm>
            <a:off x="371025" y="1125050"/>
            <a:ext cx="114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latin typeface="Nunito SemiBold"/>
              <a:ea typeface="Nunito SemiBold"/>
              <a:cs typeface="Nunito SemiBold"/>
              <a:sym typeface="Nunito SemiBold"/>
            </a:endParaRPr>
          </a:p>
        </p:txBody>
      </p:sp>
      <p:sp>
        <p:nvSpPr>
          <p:cNvPr id="268" name="Google Shape;268;p30"/>
          <p:cNvSpPr txBox="1"/>
          <p:nvPr/>
        </p:nvSpPr>
        <p:spPr>
          <a:xfrm>
            <a:off x="197475" y="1039825"/>
            <a:ext cx="118251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E.g To pay the following invoices user will create one payment for 100,1000 Kes.</a:t>
            </a:r>
            <a:endParaRPr>
              <a:solidFill>
                <a:schemeClr val="dk1"/>
              </a:solidFill>
              <a:latin typeface="Nunito SemiBold"/>
              <a:ea typeface="Nunito SemiBold"/>
              <a:cs typeface="Nunito SemiBold"/>
              <a:sym typeface="Nunito SemiBold"/>
            </a:endParaRPr>
          </a:p>
          <a:p>
            <a:pPr indent="-317500" lvl="0" marL="457200" rtl="0" algn="l">
              <a:lnSpc>
                <a:spcPct val="115000"/>
              </a:lnSpc>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Once the Payment is created and Posted, User can see the option for Payment Matching.</a:t>
            </a:r>
            <a:endParaRPr>
              <a:solidFill>
                <a:schemeClr val="dk1"/>
              </a:solidFill>
              <a:latin typeface="Nunito SemiBold"/>
              <a:ea typeface="Nunito SemiBold"/>
              <a:cs typeface="Nunito SemiBold"/>
              <a:sym typeface="Nunito SemiBold"/>
            </a:endParaRPr>
          </a:p>
        </p:txBody>
      </p:sp>
      <p:pic>
        <p:nvPicPr>
          <p:cNvPr id="269" name="Google Shape;269;p30"/>
          <p:cNvPicPr preferRelativeResize="0"/>
          <p:nvPr/>
        </p:nvPicPr>
        <p:blipFill>
          <a:blip r:embed="rId3">
            <a:alphaModFix/>
          </a:blip>
          <a:stretch>
            <a:fillRect/>
          </a:stretch>
        </p:blipFill>
        <p:spPr>
          <a:xfrm>
            <a:off x="166425" y="1852300"/>
            <a:ext cx="11887201" cy="3811705"/>
          </a:xfrm>
          <a:prstGeom prst="rect">
            <a:avLst/>
          </a:prstGeom>
          <a:noFill/>
          <a:ln cap="flat" cmpd="sng" w="19050">
            <a:solidFill>
              <a:schemeClr val="dk2"/>
            </a:solidFill>
            <a:prstDash val="solid"/>
            <a:round/>
            <a:headEnd len="sm" w="sm" type="none"/>
            <a:tailEnd len="sm" w="sm" type="none"/>
          </a:ln>
        </p:spPr>
      </p:pic>
      <p:cxnSp>
        <p:nvCxnSpPr>
          <p:cNvPr id="270" name="Google Shape;270;p30"/>
          <p:cNvCxnSpPr/>
          <p:nvPr/>
        </p:nvCxnSpPr>
        <p:spPr>
          <a:xfrm>
            <a:off x="10702175" y="2933400"/>
            <a:ext cx="1178700" cy="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30"/>
          <p:cNvCxnSpPr/>
          <p:nvPr/>
        </p:nvCxnSpPr>
        <p:spPr>
          <a:xfrm>
            <a:off x="10702175" y="2933400"/>
            <a:ext cx="0" cy="5091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30"/>
          <p:cNvCxnSpPr/>
          <p:nvPr/>
        </p:nvCxnSpPr>
        <p:spPr>
          <a:xfrm>
            <a:off x="10688825" y="3429000"/>
            <a:ext cx="12054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30"/>
          <p:cNvCxnSpPr/>
          <p:nvPr/>
        </p:nvCxnSpPr>
        <p:spPr>
          <a:xfrm>
            <a:off x="11849025" y="2926800"/>
            <a:ext cx="13500" cy="522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(Multiple Invoicing at a time)</a:t>
            </a:r>
            <a:endParaRPr/>
          </a:p>
        </p:txBody>
      </p:sp>
      <p:sp>
        <p:nvSpPr>
          <p:cNvPr id="280" name="Google Shape;280;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1" name="Google Shape;281;p31"/>
          <p:cNvSpPr txBox="1"/>
          <p:nvPr/>
        </p:nvSpPr>
        <p:spPr>
          <a:xfrm>
            <a:off x="371025" y="1125050"/>
            <a:ext cx="114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latin typeface="Nunito SemiBold"/>
              <a:ea typeface="Nunito SemiBold"/>
              <a:cs typeface="Nunito SemiBold"/>
              <a:sym typeface="Nunito SemiBold"/>
            </a:endParaRPr>
          </a:p>
        </p:txBody>
      </p:sp>
      <p:sp>
        <p:nvSpPr>
          <p:cNvPr id="282" name="Google Shape;282;p31"/>
          <p:cNvSpPr txBox="1"/>
          <p:nvPr/>
        </p:nvSpPr>
        <p:spPr>
          <a:xfrm>
            <a:off x="197475" y="1039825"/>
            <a:ext cx="118251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When user click on the “Payment Matching” button they will get the following screen:</a:t>
            </a:r>
            <a:endParaRPr>
              <a:solidFill>
                <a:schemeClr val="dk1"/>
              </a:solidFill>
              <a:latin typeface="Nunito SemiBold"/>
              <a:ea typeface="Nunito SemiBold"/>
              <a:cs typeface="Nunito SemiBold"/>
              <a:sym typeface="Nunito SemiBold"/>
            </a:endParaRPr>
          </a:p>
        </p:txBody>
      </p:sp>
      <p:pic>
        <p:nvPicPr>
          <p:cNvPr id="283" name="Google Shape;283;p31"/>
          <p:cNvPicPr preferRelativeResize="0"/>
          <p:nvPr/>
        </p:nvPicPr>
        <p:blipFill>
          <a:blip r:embed="rId3">
            <a:alphaModFix/>
          </a:blip>
          <a:stretch>
            <a:fillRect/>
          </a:stretch>
        </p:blipFill>
        <p:spPr>
          <a:xfrm>
            <a:off x="152400" y="1525250"/>
            <a:ext cx="11887200" cy="3255674"/>
          </a:xfrm>
          <a:prstGeom prst="rect">
            <a:avLst/>
          </a:prstGeom>
          <a:noFill/>
          <a:ln>
            <a:noFill/>
          </a:ln>
        </p:spPr>
      </p:pic>
      <p:sp>
        <p:nvSpPr>
          <p:cNvPr id="284" name="Google Shape;284;p31"/>
          <p:cNvSpPr txBox="1"/>
          <p:nvPr/>
        </p:nvSpPr>
        <p:spPr>
          <a:xfrm>
            <a:off x="152400" y="5036350"/>
            <a:ext cx="11887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the invoices to pay are </a:t>
            </a:r>
            <a:r>
              <a:rPr lang="en-US">
                <a:latin typeface="Nunito SemiBold"/>
                <a:ea typeface="Nunito SemiBold"/>
                <a:cs typeface="Nunito SemiBold"/>
                <a:sym typeface="Nunito SemiBold"/>
              </a:rPr>
              <a:t>selected, user can click on the reconcile button, to complete the payment reconciliation.</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After above step,  the selected invoices will be in Paid state.</a:t>
            </a:r>
            <a:endParaRPr>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0" name="Google Shape;290;p3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291" name="Google Shape;291;p32"/>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a:t>Period Closing</a:t>
            </a:r>
            <a:endParaRPr b="1"/>
          </a:p>
        </p:txBody>
      </p:sp>
      <p:sp>
        <p:nvSpPr>
          <p:cNvPr id="292" name="Google Shape;292;p32"/>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Period Closing [Lock Fiscal Period]</a:t>
            </a:r>
            <a:endParaRPr/>
          </a:p>
        </p:txBody>
      </p:sp>
      <p:sp>
        <p:nvSpPr>
          <p:cNvPr id="299" name="Google Shape;299;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0" name="Google Shape;300;p33"/>
          <p:cNvSpPr txBox="1"/>
          <p:nvPr/>
        </p:nvSpPr>
        <p:spPr>
          <a:xfrm>
            <a:off x="407950" y="10708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301" name="Google Shape;301;p33"/>
          <p:cNvSpPr txBox="1"/>
          <p:nvPr/>
        </p:nvSpPr>
        <p:spPr>
          <a:xfrm>
            <a:off x="2533950" y="10708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Account Managers (with Advisor Role in ERP system).</a:t>
            </a:r>
            <a:endParaRPr>
              <a:latin typeface="Nunito SemiBold"/>
              <a:ea typeface="Nunito SemiBold"/>
              <a:cs typeface="Nunito SemiBold"/>
              <a:sym typeface="Nunito SemiBold"/>
            </a:endParaRPr>
          </a:p>
        </p:txBody>
      </p:sp>
      <p:sp>
        <p:nvSpPr>
          <p:cNvPr id="302" name="Google Shape;302;p33"/>
          <p:cNvSpPr txBox="1"/>
          <p:nvPr/>
        </p:nvSpPr>
        <p:spPr>
          <a:xfrm>
            <a:off x="407950" y="1605763"/>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303" name="Google Shape;303;p33"/>
          <p:cNvSpPr txBox="1"/>
          <p:nvPr/>
        </p:nvSpPr>
        <p:spPr>
          <a:xfrm>
            <a:off x="2533950" y="1605763"/>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To Lock the </a:t>
            </a:r>
            <a:r>
              <a:rPr lang="en-US">
                <a:latin typeface="Nunito SemiBold"/>
                <a:ea typeface="Nunito SemiBold"/>
                <a:cs typeface="Nunito SemiBold"/>
                <a:sym typeface="Nunito SemiBold"/>
              </a:rPr>
              <a:t>fiscal</a:t>
            </a:r>
            <a:r>
              <a:rPr lang="en-US">
                <a:latin typeface="Nunito SemiBold"/>
                <a:ea typeface="Nunito SemiBold"/>
                <a:cs typeface="Nunito SemiBold"/>
                <a:sym typeface="Nunito SemiBold"/>
              </a:rPr>
              <a:t> period in the system.</a:t>
            </a:r>
            <a:endParaRPr>
              <a:latin typeface="Nunito SemiBold"/>
              <a:ea typeface="Nunito SemiBold"/>
              <a:cs typeface="Nunito SemiBold"/>
              <a:sym typeface="Nunito SemiBold"/>
            </a:endParaRPr>
          </a:p>
        </p:txBody>
      </p:sp>
      <p:sp>
        <p:nvSpPr>
          <p:cNvPr id="304" name="Google Shape;304;p33"/>
          <p:cNvSpPr txBox="1"/>
          <p:nvPr/>
        </p:nvSpPr>
        <p:spPr>
          <a:xfrm>
            <a:off x="407950" y="21407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305" name="Google Shape;305;p33"/>
          <p:cNvSpPr txBox="1"/>
          <p:nvPr/>
        </p:nvSpPr>
        <p:spPr>
          <a:xfrm>
            <a:off x="2533950" y="2140725"/>
            <a:ext cx="8886600" cy="190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ERP system provides us the ability to lock the period in finance module.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Through this users can make sure that the users [Finance or Others] are not able to post any </a:t>
            </a:r>
            <a:r>
              <a:rPr lang="en-US">
                <a:latin typeface="Nunito SemiBold"/>
                <a:ea typeface="Nunito SemiBold"/>
                <a:cs typeface="Nunito SemiBold"/>
                <a:sym typeface="Nunito SemiBold"/>
              </a:rPr>
              <a:t>finance</a:t>
            </a:r>
            <a:r>
              <a:rPr lang="en-US">
                <a:latin typeface="Nunito SemiBold"/>
                <a:ea typeface="Nunito SemiBold"/>
                <a:cs typeface="Nunito SemiBold"/>
                <a:sym typeface="Nunito SemiBold"/>
              </a:rPr>
              <a:t> transaction in the locked period to maintain the data sanity in the system.</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System also provides us the option to select </a:t>
            </a:r>
            <a:r>
              <a:rPr lang="en-US">
                <a:latin typeface="Nunito SemiBold"/>
                <a:ea typeface="Nunito SemiBold"/>
                <a:cs typeface="Nunito SemiBold"/>
                <a:sym typeface="Nunito SemiBold"/>
              </a:rPr>
              <a:t>different</a:t>
            </a:r>
            <a:r>
              <a:rPr lang="en-US">
                <a:latin typeface="Nunito SemiBold"/>
                <a:ea typeface="Nunito SemiBold"/>
                <a:cs typeface="Nunito SemiBold"/>
                <a:sym typeface="Nunito SemiBold"/>
              </a:rPr>
              <a:t> lock dates for Finance Users and the other users.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users can set this up through following places.</a:t>
            </a:r>
            <a:endParaRPr>
              <a:latin typeface="Nunito SemiBold"/>
              <a:ea typeface="Nunito SemiBold"/>
              <a:cs typeface="Nunito SemiBold"/>
              <a:sym typeface="Nunito SemiBold"/>
            </a:endParaRPr>
          </a:p>
          <a:p>
            <a:pPr indent="-317500" lvl="1" marL="914400" rtl="0" algn="l">
              <a:spcBef>
                <a:spcPts val="0"/>
              </a:spcBef>
              <a:spcAft>
                <a:spcPts val="0"/>
              </a:spcAft>
              <a:buSzPts val="1400"/>
              <a:buFont typeface="Nunito SemiBold"/>
              <a:buChar char="○"/>
            </a:pPr>
            <a:r>
              <a:rPr lang="en-US">
                <a:latin typeface="Nunito SemiBold"/>
                <a:ea typeface="Nunito SemiBold"/>
                <a:cs typeface="Nunito SemiBold"/>
                <a:sym typeface="Nunito SemiBold"/>
              </a:rPr>
              <a:t>Navigate</a:t>
            </a:r>
            <a:r>
              <a:rPr lang="en-US">
                <a:latin typeface="Nunito SemiBold"/>
                <a:ea typeface="Nunito SemiBold"/>
                <a:cs typeface="Nunito SemiBold"/>
                <a:sym typeface="Nunito SemiBold"/>
              </a:rPr>
              <a:t> to </a:t>
            </a:r>
            <a:r>
              <a:rPr b="1" lang="en-US">
                <a:latin typeface="Nunito"/>
                <a:ea typeface="Nunito"/>
                <a:cs typeface="Nunito"/>
                <a:sym typeface="Nunito"/>
              </a:rPr>
              <a:t>Accounting &gt; Adviser &gt; Actions &gt; Lock Dates </a:t>
            </a:r>
            <a:r>
              <a:rPr lang="en-US">
                <a:latin typeface="Nunito SemiBold"/>
                <a:ea typeface="Nunito SemiBold"/>
                <a:cs typeface="Nunito SemiBold"/>
                <a:sym typeface="Nunito SemiBold"/>
              </a:rPr>
              <a:t>and set the date in the below POP up.</a:t>
            </a:r>
            <a:endParaRPr>
              <a:latin typeface="Nunito SemiBold"/>
              <a:ea typeface="Nunito SemiBold"/>
              <a:cs typeface="Nunito SemiBold"/>
              <a:sym typeface="Nunito SemiBold"/>
            </a:endParaRPr>
          </a:p>
        </p:txBody>
      </p:sp>
      <p:pic>
        <p:nvPicPr>
          <p:cNvPr id="306" name="Google Shape;306;p33"/>
          <p:cNvPicPr preferRelativeResize="0"/>
          <p:nvPr/>
        </p:nvPicPr>
        <p:blipFill>
          <a:blip r:embed="rId3">
            <a:alphaModFix/>
          </a:blip>
          <a:stretch>
            <a:fillRect/>
          </a:stretch>
        </p:blipFill>
        <p:spPr>
          <a:xfrm>
            <a:off x="2599525" y="4184075"/>
            <a:ext cx="7119148" cy="1908225"/>
          </a:xfrm>
          <a:prstGeom prst="rect">
            <a:avLst/>
          </a:prstGeom>
          <a:noFill/>
          <a:ln>
            <a:noFill/>
          </a:ln>
          <a:effectLst>
            <a:outerShdw blurRad="157163" rotWithShape="0" algn="bl" dir="2760000" dist="161925">
              <a:srgbClr val="999999">
                <a:alpha val="7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Period Closing [Lock Fiscal Period]</a:t>
            </a:r>
            <a:endParaRPr/>
          </a:p>
        </p:txBody>
      </p:sp>
      <p:sp>
        <p:nvSpPr>
          <p:cNvPr id="313" name="Google Shape;313;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4" name="Google Shape;314;p34"/>
          <p:cNvSpPr txBox="1"/>
          <p:nvPr/>
        </p:nvSpPr>
        <p:spPr>
          <a:xfrm>
            <a:off x="442850" y="1196850"/>
            <a:ext cx="1132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Users can also navigate to </a:t>
            </a:r>
            <a:r>
              <a:rPr b="1" lang="en-US">
                <a:latin typeface="Nunito"/>
                <a:ea typeface="Nunito"/>
                <a:cs typeface="Nunito"/>
                <a:sym typeface="Nunito"/>
              </a:rPr>
              <a:t>Accounting &gt; Configurations &gt; Settings &gt; Fiscal Period Closing </a:t>
            </a:r>
            <a:r>
              <a:rPr lang="en-US">
                <a:latin typeface="Nunito SemiBold"/>
                <a:ea typeface="Nunito SemiBold"/>
                <a:cs typeface="Nunito SemiBold"/>
                <a:sym typeface="Nunito SemiBold"/>
              </a:rPr>
              <a:t>and set the dates here.</a:t>
            </a:r>
            <a:endParaRPr>
              <a:latin typeface="Nunito SemiBold"/>
              <a:ea typeface="Nunito SemiBold"/>
              <a:cs typeface="Nunito SemiBold"/>
              <a:sym typeface="Nunito SemiBold"/>
            </a:endParaRPr>
          </a:p>
        </p:txBody>
      </p:sp>
      <p:pic>
        <p:nvPicPr>
          <p:cNvPr id="315" name="Google Shape;315;p34"/>
          <p:cNvPicPr preferRelativeResize="0"/>
          <p:nvPr/>
        </p:nvPicPr>
        <p:blipFill>
          <a:blip r:embed="rId3">
            <a:alphaModFix/>
          </a:blip>
          <a:stretch>
            <a:fillRect/>
          </a:stretch>
        </p:blipFill>
        <p:spPr>
          <a:xfrm>
            <a:off x="619175" y="2132450"/>
            <a:ext cx="9563100" cy="1895475"/>
          </a:xfrm>
          <a:prstGeom prst="rect">
            <a:avLst/>
          </a:prstGeom>
          <a:noFill/>
          <a:ln>
            <a:noFill/>
          </a:ln>
          <a:effectLst>
            <a:outerShdw blurRad="57150" rotWithShape="0" algn="bl" dir="2580000" dist="209550">
              <a:srgbClr val="000000">
                <a:alpha val="42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1" type="subTitle"/>
          </p:nvPr>
        </p:nvSpPr>
        <p:spPr>
          <a:xfrm>
            <a:off x="6877481" y="1980313"/>
            <a:ext cx="48912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and Tim Muchai</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 t.muchai@kokonetworks.com</a:t>
            </a:r>
            <a:endParaRPr sz="1500"/>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100"/>
              <a:t>Agenda</a:t>
            </a:r>
            <a:endParaRPr sz="3100"/>
          </a:p>
        </p:txBody>
      </p:sp>
      <p:sp>
        <p:nvSpPr>
          <p:cNvPr id="173" name="Google Shape;173;p20"/>
          <p:cNvSpPr txBox="1"/>
          <p:nvPr>
            <p:ph idx="1" type="subTitle"/>
          </p:nvPr>
        </p:nvSpPr>
        <p:spPr>
          <a:xfrm>
            <a:off x="6740525" y="3812984"/>
            <a:ext cx="5095800" cy="2015700"/>
          </a:xfrm>
          <a:prstGeom prst="rect">
            <a:avLst/>
          </a:prstGeom>
        </p:spPr>
        <p:txBody>
          <a:bodyPr anchorCtr="0" anchor="t" bIns="45700" lIns="91425" spcFirstLastPara="1" rIns="91425" wrap="square" tIns="45700">
            <a:noAutofit/>
          </a:bodyPr>
          <a:lstStyle/>
          <a:p>
            <a:pPr indent="-336550" lvl="0" marL="457200" rtl="0" algn="l">
              <a:lnSpc>
                <a:spcPct val="100000"/>
              </a:lnSpc>
              <a:spcBef>
                <a:spcPts val="1000"/>
              </a:spcBef>
              <a:spcAft>
                <a:spcPts val="0"/>
              </a:spcAft>
              <a:buSzPts val="1700"/>
              <a:buFont typeface="Nunito SemiBold"/>
              <a:buChar char="●"/>
            </a:pPr>
            <a:r>
              <a:rPr lang="en-US" sz="1700">
                <a:latin typeface="Nunito SemiBold"/>
                <a:ea typeface="Nunito SemiBold"/>
                <a:cs typeface="Nunito SemiBold"/>
                <a:sym typeface="Nunito SemiBold"/>
              </a:rPr>
              <a:t>To provide step-wise execution process for payment and Invoicing</a:t>
            </a:r>
            <a:endParaRPr sz="1700">
              <a:latin typeface="Nunito SemiBold"/>
              <a:ea typeface="Nunito SemiBold"/>
              <a:cs typeface="Nunito SemiBold"/>
              <a:sym typeface="Nunito SemiBold"/>
            </a:endParaRPr>
          </a:p>
          <a:p>
            <a:pPr indent="-336550" lvl="0" marL="457200" rtl="0" algn="l">
              <a:lnSpc>
                <a:spcPct val="100000"/>
              </a:lnSpc>
              <a:spcBef>
                <a:spcPts val="0"/>
              </a:spcBef>
              <a:spcAft>
                <a:spcPts val="0"/>
              </a:spcAft>
              <a:buSzPts val="1700"/>
              <a:buFont typeface="Nunito SemiBold"/>
              <a:buChar char="●"/>
            </a:pPr>
            <a:r>
              <a:rPr lang="en-US" sz="1700">
                <a:latin typeface="Nunito SemiBold"/>
                <a:ea typeface="Nunito SemiBold"/>
                <a:cs typeface="Nunito SemiBold"/>
                <a:sym typeface="Nunito SemiBold"/>
              </a:rPr>
              <a:t>Fiscal Year closing [Period Locking]</a:t>
            </a:r>
            <a:endParaRPr sz="1700">
              <a:latin typeface="Nunito SemiBold"/>
              <a:ea typeface="Nunito SemiBold"/>
              <a:cs typeface="Nunito SemiBold"/>
              <a:sym typeface="Nunito SemiBold"/>
            </a:endParaRPr>
          </a:p>
          <a:p>
            <a:pPr indent="0" lvl="0" marL="0" rtl="0" algn="l">
              <a:lnSpc>
                <a:spcPct val="100000"/>
              </a:lnSpc>
              <a:spcBef>
                <a:spcPts val="1000"/>
              </a:spcBef>
              <a:spcAft>
                <a:spcPts val="1000"/>
              </a:spcAft>
              <a:buClr>
                <a:schemeClr val="dk1"/>
              </a:buClr>
              <a:buSzPts val="1100"/>
              <a:buFont typeface="Arial"/>
              <a:buNone/>
            </a:pPr>
            <a:r>
              <a:t/>
            </a:r>
            <a:endParaRPr sz="2000">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180" name="Google Shape;180;p21"/>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a:highlight>
                  <a:srgbClr val="FFFF00"/>
                </a:highlight>
              </a:rPr>
              <a:t>Other Supplier Invoice Processing</a:t>
            </a:r>
            <a:endParaRPr b="1">
              <a:highlight>
                <a:srgbClr val="FFFF00"/>
              </a:highlight>
            </a:endParaRPr>
          </a:p>
          <a:p>
            <a:pPr indent="0" lvl="0" marL="0" rtl="0" algn="l">
              <a:lnSpc>
                <a:spcPct val="90000"/>
              </a:lnSpc>
              <a:spcBef>
                <a:spcPts val="0"/>
              </a:spcBef>
              <a:spcAft>
                <a:spcPts val="0"/>
              </a:spcAft>
              <a:buClr>
                <a:schemeClr val="dk1"/>
              </a:buClr>
              <a:buSzPts val="2400"/>
              <a:buNone/>
            </a:pPr>
            <a:r>
              <a:t/>
            </a:r>
            <a:endParaRPr/>
          </a:p>
        </p:txBody>
      </p:sp>
      <p:sp>
        <p:nvSpPr>
          <p:cNvPr id="181" name="Google Shape;181;p21"/>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Other Supplier Invoice Processing [Validation]</a:t>
            </a:r>
            <a:endParaRPr/>
          </a:p>
        </p:txBody>
      </p:sp>
      <p:sp>
        <p:nvSpPr>
          <p:cNvPr id="188" name="Google Shape;188;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9" name="Google Shape;189;p22"/>
          <p:cNvSpPr txBox="1"/>
          <p:nvPr/>
        </p:nvSpPr>
        <p:spPr>
          <a:xfrm>
            <a:off x="407950" y="13341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190" name="Google Shape;190;p22"/>
          <p:cNvSpPr txBox="1"/>
          <p:nvPr/>
        </p:nvSpPr>
        <p:spPr>
          <a:xfrm>
            <a:off x="2533950" y="13341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Finance Users [Doreen, Innocent Kisuge]</a:t>
            </a:r>
            <a:endParaRPr>
              <a:latin typeface="Nunito SemiBold"/>
              <a:ea typeface="Nunito SemiBold"/>
              <a:cs typeface="Nunito SemiBold"/>
              <a:sym typeface="Nunito SemiBold"/>
            </a:endParaRPr>
          </a:p>
        </p:txBody>
      </p:sp>
      <p:sp>
        <p:nvSpPr>
          <p:cNvPr id="191" name="Google Shape;191;p22"/>
          <p:cNvSpPr txBox="1"/>
          <p:nvPr/>
        </p:nvSpPr>
        <p:spPr>
          <a:xfrm>
            <a:off x="407950" y="192755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192" name="Google Shape;192;p22"/>
          <p:cNvSpPr txBox="1"/>
          <p:nvPr/>
        </p:nvSpPr>
        <p:spPr>
          <a:xfrm>
            <a:off x="2533950" y="1927550"/>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Create Vendor bills [Other than the Automated Bills]</a:t>
            </a:r>
            <a:endParaRPr>
              <a:latin typeface="Nunito SemiBold"/>
              <a:ea typeface="Nunito SemiBold"/>
              <a:cs typeface="Nunito SemiBold"/>
              <a:sym typeface="Nunito SemiBold"/>
            </a:endParaRPr>
          </a:p>
        </p:txBody>
      </p:sp>
      <p:sp>
        <p:nvSpPr>
          <p:cNvPr id="193" name="Google Shape;193;p22"/>
          <p:cNvSpPr txBox="1"/>
          <p:nvPr/>
        </p:nvSpPr>
        <p:spPr>
          <a:xfrm>
            <a:off x="407950" y="257610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194" name="Google Shape;194;p22"/>
          <p:cNvSpPr txBox="1"/>
          <p:nvPr/>
        </p:nvSpPr>
        <p:spPr>
          <a:xfrm>
            <a:off x="2525875" y="2592025"/>
            <a:ext cx="8886600" cy="190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To create the vendor bill Finance user need to go into the </a:t>
            </a:r>
            <a:r>
              <a:rPr lang="en-US">
                <a:latin typeface="Nunito SemiBold"/>
                <a:ea typeface="Nunito SemiBold"/>
                <a:cs typeface="Nunito SemiBold"/>
                <a:sym typeface="Nunito SemiBold"/>
              </a:rPr>
              <a:t>Accounting &gt; Purchase &gt; Documents &gt; vendor.</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In the Bill, user can select the Correct vendor, Products and Taxes and save the bill.</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If users already have the physical copy of the bill, then it is recommended to add the reference in the Vendor Reference section.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the bill is created [With correct currency and Values], user can validate the bill.</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the Bill is Validated, the Value in the Account Payables will increase, And in system Following Entries will be passed.</a:t>
            </a:r>
            <a:endParaRPr>
              <a:latin typeface="Nunito SemiBold"/>
              <a:ea typeface="Nunito SemiBold"/>
              <a:cs typeface="Nunito SemiBold"/>
              <a:sym typeface="Nunito SemiBold"/>
            </a:endParaRPr>
          </a:p>
        </p:txBody>
      </p:sp>
      <p:graphicFrame>
        <p:nvGraphicFramePr>
          <p:cNvPr id="195" name="Google Shape;195;p22"/>
          <p:cNvGraphicFramePr/>
          <p:nvPr/>
        </p:nvGraphicFramePr>
        <p:xfrm>
          <a:off x="904600" y="4987925"/>
          <a:ext cx="3000000" cy="3000000"/>
        </p:xfrm>
        <a:graphic>
          <a:graphicData uri="http://schemas.openxmlformats.org/drawingml/2006/table">
            <a:tbl>
              <a:tblPr>
                <a:noFill/>
                <a:tableStyleId>{1EF54836-A9D5-43B7-BD11-88250312FDBF}</a:tableStyleId>
              </a:tblPr>
              <a:tblGrid>
                <a:gridCol w="4181525"/>
                <a:gridCol w="3092400"/>
                <a:gridCol w="2793175"/>
              </a:tblGrid>
              <a:tr h="396200">
                <a:tc>
                  <a:txBody>
                    <a:bodyPr/>
                    <a:lstStyle/>
                    <a:p>
                      <a:pPr indent="0" lvl="0" marL="0" rtl="0" algn="ctr">
                        <a:spcBef>
                          <a:spcPts val="0"/>
                        </a:spcBef>
                        <a:spcAft>
                          <a:spcPts val="0"/>
                        </a:spcAft>
                        <a:buNone/>
                      </a:pPr>
                      <a:r>
                        <a:rPr b="1" lang="en-US"/>
                        <a:t>Account</a:t>
                      </a:r>
                      <a:endParaRPr b="1"/>
                    </a:p>
                  </a:txBody>
                  <a:tcPr marT="91425" marB="91425" marR="91425" marL="91425">
                    <a:lnL cap="flat" cmpd="sng" w="19050">
                      <a:solidFill>
                        <a:srgbClr val="4A86E8"/>
                      </a:solidFill>
                      <a:prstDash val="solid"/>
                      <a:round/>
                      <a:headEnd len="sm" w="sm" type="none"/>
                      <a:tailEnd len="sm" w="sm" type="none"/>
                    </a:lnL>
                    <a:lnR cap="flat" cmpd="sng" w="19050">
                      <a:solidFill>
                        <a:srgbClr val="4A86E8"/>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4A86E8"/>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US"/>
                        <a:t>Debit</a:t>
                      </a:r>
                      <a:endParaRPr b="1"/>
                    </a:p>
                  </a:txBody>
                  <a:tcPr marT="91425" marB="91425" marR="91425" marL="91425">
                    <a:lnL cap="flat" cmpd="sng" w="19050">
                      <a:solidFill>
                        <a:srgbClr val="4A86E8"/>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US"/>
                        <a:t>Credit</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CFE2F3"/>
                    </a:solidFill>
                  </a:tcPr>
                </a:tc>
              </a:tr>
              <a:tr h="396200">
                <a:tc>
                  <a:txBody>
                    <a:bodyPr/>
                    <a:lstStyle/>
                    <a:p>
                      <a:pPr indent="0" lvl="0" marL="0" rtl="0" algn="l">
                        <a:spcBef>
                          <a:spcPts val="0"/>
                        </a:spcBef>
                        <a:spcAft>
                          <a:spcPts val="0"/>
                        </a:spcAft>
                        <a:buNone/>
                      </a:pPr>
                      <a:r>
                        <a:rPr lang="en-US"/>
                        <a:t>Account Payable - Payable to other Parties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4A86E8"/>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xxxxx.xx</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Expenses [Purchase]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xxxx.xx</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202" name="Google Shape;202;p23"/>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a:highlight>
                  <a:srgbClr val="FFFF00"/>
                </a:highlight>
              </a:rPr>
              <a:t>Other Supplier Payment Processing</a:t>
            </a:r>
            <a:endParaRPr b="1">
              <a:highlight>
                <a:srgbClr val="FFFF00"/>
              </a:highlight>
            </a:endParaRPr>
          </a:p>
          <a:p>
            <a:pPr indent="0" lvl="0" marL="0" rtl="0" algn="l">
              <a:lnSpc>
                <a:spcPct val="90000"/>
              </a:lnSpc>
              <a:spcBef>
                <a:spcPts val="0"/>
              </a:spcBef>
              <a:spcAft>
                <a:spcPts val="0"/>
              </a:spcAft>
              <a:buClr>
                <a:schemeClr val="dk1"/>
              </a:buClr>
              <a:buSzPts val="2400"/>
              <a:buNone/>
            </a:pPr>
            <a:r>
              <a:t/>
            </a:r>
            <a:endParaRPr/>
          </a:p>
        </p:txBody>
      </p:sp>
      <p:sp>
        <p:nvSpPr>
          <p:cNvPr id="203" name="Google Shape;203;p23"/>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a:t>
            </a:r>
            <a:endParaRPr/>
          </a:p>
        </p:txBody>
      </p:sp>
      <p:sp>
        <p:nvSpPr>
          <p:cNvPr id="210" name="Google Shape;210;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1" name="Google Shape;211;p24"/>
          <p:cNvSpPr txBox="1"/>
          <p:nvPr/>
        </p:nvSpPr>
        <p:spPr>
          <a:xfrm>
            <a:off x="371025" y="1125050"/>
            <a:ext cx="11478000" cy="143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The payment for Invoice can be </a:t>
            </a:r>
            <a:r>
              <a:rPr lang="en-US">
                <a:latin typeface="Nunito SemiBold"/>
                <a:ea typeface="Nunito SemiBold"/>
                <a:cs typeface="Nunito SemiBold"/>
                <a:sym typeface="Nunito SemiBold"/>
              </a:rPr>
              <a:t>done in multiple ways in ERP</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Through the Register Invoice Button in Vendor Bills.</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Consolidated single payment against multiple Invoices.</a:t>
            </a:r>
            <a:endParaRPr>
              <a:latin typeface="Nunito SemiBold"/>
              <a:ea typeface="Nunito SemiBold"/>
              <a:cs typeface="Nunito SemiBold"/>
              <a:sym typeface="Nunito SemiBold"/>
            </a:endParaRPr>
          </a:p>
          <a:p>
            <a:pPr indent="-317500" lvl="1" marL="914400" rtl="0" algn="l">
              <a:spcBef>
                <a:spcPts val="1000"/>
              </a:spcBef>
              <a:spcAft>
                <a:spcPts val="1000"/>
              </a:spcAft>
              <a:buSzPts val="1400"/>
              <a:buFont typeface="Nunito SemiBold"/>
              <a:buChar char="○"/>
            </a:pPr>
            <a:r>
              <a:rPr lang="en-US">
                <a:latin typeface="Nunito SemiBold"/>
                <a:ea typeface="Nunito SemiBold"/>
                <a:cs typeface="Nunito SemiBold"/>
                <a:sym typeface="Nunito SemiBold"/>
              </a:rPr>
              <a:t>Payments by posting payments separately and manually matching with the Invoices.</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(Single Invoice at a time)</a:t>
            </a:r>
            <a:endParaRPr/>
          </a:p>
        </p:txBody>
      </p:sp>
      <p:sp>
        <p:nvSpPr>
          <p:cNvPr id="218" name="Google Shape;21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9" name="Google Shape;219;p25"/>
          <p:cNvSpPr txBox="1"/>
          <p:nvPr/>
        </p:nvSpPr>
        <p:spPr>
          <a:xfrm>
            <a:off x="371025" y="1125050"/>
            <a:ext cx="114780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Through the Register Invoice Button in Vendor Bills.</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This process can be executed in 2 </a:t>
            </a:r>
            <a:r>
              <a:rPr lang="en-US">
                <a:latin typeface="Nunito SemiBold"/>
                <a:ea typeface="Nunito SemiBold"/>
                <a:cs typeface="Nunito SemiBold"/>
                <a:sym typeface="Nunito SemiBold"/>
              </a:rPr>
              <a:t>steps</a:t>
            </a:r>
            <a:r>
              <a:rPr lang="en-US">
                <a:latin typeface="Nunito SemiBold"/>
                <a:ea typeface="Nunito SemiBold"/>
                <a:cs typeface="Nunito SemiBold"/>
                <a:sym typeface="Nunito SemiBold"/>
              </a:rPr>
              <a:t>.</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Click the button for the Register Payments, in the Validated Vendor Bills.</a:t>
            </a:r>
            <a:endParaRPr>
              <a:latin typeface="Nunito SemiBold"/>
              <a:ea typeface="Nunito SemiBold"/>
              <a:cs typeface="Nunito SemiBold"/>
              <a:sym typeface="Nunito SemiBold"/>
            </a:endParaRPr>
          </a:p>
          <a:p>
            <a:pPr indent="0" lvl="0" marL="914400" rtl="0" algn="l">
              <a:spcBef>
                <a:spcPts val="1000"/>
              </a:spcBef>
              <a:spcAft>
                <a:spcPts val="1000"/>
              </a:spcAft>
              <a:buNone/>
            </a:pPr>
            <a:r>
              <a:t/>
            </a:r>
            <a:endParaRPr>
              <a:latin typeface="Nunito SemiBold"/>
              <a:ea typeface="Nunito SemiBold"/>
              <a:cs typeface="Nunito SemiBold"/>
              <a:sym typeface="Nunito SemiBold"/>
            </a:endParaRPr>
          </a:p>
        </p:txBody>
      </p:sp>
      <p:pic>
        <p:nvPicPr>
          <p:cNvPr id="220" name="Google Shape;220;p25"/>
          <p:cNvPicPr preferRelativeResize="0"/>
          <p:nvPr/>
        </p:nvPicPr>
        <p:blipFill>
          <a:blip r:embed="rId3">
            <a:alphaModFix/>
          </a:blip>
          <a:stretch>
            <a:fillRect/>
          </a:stretch>
        </p:blipFill>
        <p:spPr>
          <a:xfrm>
            <a:off x="1412300" y="2248775"/>
            <a:ext cx="9479124" cy="3996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a:t>
            </a:r>
            <a:r>
              <a:rPr lang="en-US"/>
              <a:t>(Single Invoice at a time)</a:t>
            </a:r>
            <a:endParaRPr/>
          </a:p>
        </p:txBody>
      </p:sp>
      <p:sp>
        <p:nvSpPr>
          <p:cNvPr id="227" name="Google Shape;22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8" name="Google Shape;228;p26"/>
          <p:cNvSpPr txBox="1"/>
          <p:nvPr/>
        </p:nvSpPr>
        <p:spPr>
          <a:xfrm>
            <a:off x="371025" y="1125050"/>
            <a:ext cx="11478000" cy="744000"/>
          </a:xfrm>
          <a:prstGeom prst="rect">
            <a:avLst/>
          </a:prstGeom>
          <a:noFill/>
          <a:ln>
            <a:noFill/>
          </a:ln>
        </p:spPr>
        <p:txBody>
          <a:bodyPr anchorCtr="0" anchor="t" bIns="91425" lIns="91425" spcFirstLastPara="1" rIns="91425" wrap="square" tIns="91425">
            <a:spAutoFit/>
          </a:bodyPr>
          <a:lstStyle/>
          <a:p>
            <a:pPr indent="-317500" lvl="1" marL="9144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user clicks the Register Payment Button, they will get a POP -Up, to select the Payment Journal and validate the Payment.</a:t>
            </a:r>
            <a:endParaRPr>
              <a:latin typeface="Nunito SemiBold"/>
              <a:ea typeface="Nunito SemiBold"/>
              <a:cs typeface="Nunito SemiBold"/>
              <a:sym typeface="Nunito SemiBold"/>
            </a:endParaRPr>
          </a:p>
          <a:p>
            <a:pPr indent="-317500" lvl="1" marL="914400" rtl="0" algn="l">
              <a:spcBef>
                <a:spcPts val="1000"/>
              </a:spcBef>
              <a:spcAft>
                <a:spcPts val="1000"/>
              </a:spcAft>
              <a:buSzPts val="1400"/>
              <a:buFont typeface="Nunito SemiBold"/>
              <a:buChar char="○"/>
            </a:pPr>
            <a:r>
              <a:rPr lang="en-US">
                <a:latin typeface="Nunito SemiBold"/>
                <a:ea typeface="Nunito SemiBold"/>
                <a:cs typeface="Nunito SemiBold"/>
                <a:sym typeface="Nunito SemiBold"/>
              </a:rPr>
              <a:t>Once Validate button is clicked, the Vendor bill move to the Paid state. [If the full amount is selected in the Payment Amount]</a:t>
            </a:r>
            <a:endParaRPr>
              <a:latin typeface="Nunito SemiBold"/>
              <a:ea typeface="Nunito SemiBold"/>
              <a:cs typeface="Nunito SemiBold"/>
              <a:sym typeface="Nunito SemiBold"/>
            </a:endParaRPr>
          </a:p>
        </p:txBody>
      </p:sp>
      <p:pic>
        <p:nvPicPr>
          <p:cNvPr id="229" name="Google Shape;229;p26"/>
          <p:cNvPicPr preferRelativeResize="0"/>
          <p:nvPr/>
        </p:nvPicPr>
        <p:blipFill>
          <a:blip r:embed="rId3">
            <a:alphaModFix/>
          </a:blip>
          <a:stretch>
            <a:fillRect/>
          </a:stretch>
        </p:blipFill>
        <p:spPr>
          <a:xfrm>
            <a:off x="152400" y="2252150"/>
            <a:ext cx="11696625" cy="40360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Payment Processing (Multiple </a:t>
            </a:r>
            <a:r>
              <a:rPr lang="en-US"/>
              <a:t>Invoicing</a:t>
            </a:r>
            <a:r>
              <a:rPr lang="en-US"/>
              <a:t> at a time)</a:t>
            </a:r>
            <a:endParaRPr/>
          </a:p>
        </p:txBody>
      </p:sp>
      <p:sp>
        <p:nvSpPr>
          <p:cNvPr id="236" name="Google Shape;23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7" name="Google Shape;237;p27"/>
          <p:cNvSpPr txBox="1"/>
          <p:nvPr/>
        </p:nvSpPr>
        <p:spPr>
          <a:xfrm>
            <a:off x="371025" y="1125050"/>
            <a:ext cx="114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t/>
            </a:r>
            <a:endParaRPr>
              <a:latin typeface="Nunito SemiBold"/>
              <a:ea typeface="Nunito SemiBold"/>
              <a:cs typeface="Nunito SemiBold"/>
              <a:sym typeface="Nunito SemiBold"/>
            </a:endParaRPr>
          </a:p>
        </p:txBody>
      </p:sp>
      <p:sp>
        <p:nvSpPr>
          <p:cNvPr id="238" name="Google Shape;238;p27"/>
          <p:cNvSpPr txBox="1"/>
          <p:nvPr/>
        </p:nvSpPr>
        <p:spPr>
          <a:xfrm>
            <a:off x="191500" y="1053225"/>
            <a:ext cx="11825100" cy="139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Consolidated single payment against multiple Invoices.</a:t>
            </a:r>
            <a:endParaRPr>
              <a:solidFill>
                <a:schemeClr val="dk1"/>
              </a:solidFill>
              <a:latin typeface="Nunito SemiBold"/>
              <a:ea typeface="Nunito SemiBold"/>
              <a:cs typeface="Nunito SemiBold"/>
              <a:sym typeface="Nunito SemiBold"/>
            </a:endParaRPr>
          </a:p>
          <a:p>
            <a:pPr indent="-317500" lvl="0" marL="457200" rtl="0" algn="l">
              <a:spcBef>
                <a:spcPts val="100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Through this option user can select multiple vendor bills [For a any specific vendor]  from the list view, and create one payment to settle them all.</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Once the user clicks on the Register payment option, the POP up will come up with the total due amount to be paid from all of the selected invoices.</a:t>
            </a:r>
            <a:endParaRPr>
              <a:solidFill>
                <a:schemeClr val="dk1"/>
              </a:solidFill>
              <a:latin typeface="Nunito SemiBold"/>
              <a:ea typeface="Nunito SemiBold"/>
              <a:cs typeface="Nunito SemiBold"/>
              <a:sym typeface="Nunito SemiBold"/>
            </a:endParaRPr>
          </a:p>
        </p:txBody>
      </p:sp>
      <p:pic>
        <p:nvPicPr>
          <p:cNvPr id="239" name="Google Shape;239;p27"/>
          <p:cNvPicPr preferRelativeResize="0"/>
          <p:nvPr/>
        </p:nvPicPr>
        <p:blipFill>
          <a:blip r:embed="rId3">
            <a:alphaModFix/>
          </a:blip>
          <a:stretch>
            <a:fillRect/>
          </a:stretch>
        </p:blipFill>
        <p:spPr>
          <a:xfrm>
            <a:off x="858550" y="2536025"/>
            <a:ext cx="10115550" cy="3333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